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8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9DE5D-50E7-4C73-9195-499BC775A896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B7F39-6D76-4FE6-93BE-F45FCED17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Alzheimerova nemoc a stres II</a:t>
            </a:r>
            <a:br>
              <a:rPr lang="cs-CZ" dirty="0"/>
            </a:br>
            <a:r>
              <a:rPr lang="sk-SK" sz="1300" dirty="0"/>
              <a:t>Autor: </a:t>
            </a:r>
            <a:r>
              <a:rPr lang="sk-SK" sz="1300" dirty="0" err="1"/>
              <a:t>kolektiv</a:t>
            </a:r>
            <a:r>
              <a:rPr lang="sk-SK" sz="1300" dirty="0"/>
              <a:t> </a:t>
            </a:r>
            <a:r>
              <a:rPr lang="sk-SK" sz="1300" dirty="0" err="1"/>
              <a:t>autorů</a:t>
            </a:r>
            <a:r>
              <a:rPr lang="sk-SK" sz="1300" dirty="0"/>
              <a:t> pod vedením </a:t>
            </a:r>
            <a:r>
              <a:rPr lang="en-GB" sz="1300" dirty="0"/>
              <a:t>prof. </a:t>
            </a:r>
            <a:r>
              <a:rPr lang="en-GB" sz="1300" dirty="0" err="1"/>
              <a:t>MUDr</a:t>
            </a:r>
            <a:r>
              <a:rPr lang="en-GB" sz="1300" dirty="0"/>
              <a:t>. Petra </a:t>
            </a:r>
            <a:r>
              <a:rPr lang="en-GB" sz="1300" dirty="0" err="1"/>
              <a:t>Zacha</a:t>
            </a:r>
            <a:r>
              <a:rPr lang="en-GB" sz="1300" dirty="0"/>
              <a:t>, </a:t>
            </a:r>
            <a:r>
              <a:rPr lang="en-GB" sz="1300" dirty="0" err="1"/>
              <a:t>CSc</a:t>
            </a:r>
            <a:r>
              <a:rPr lang="en-GB" sz="1300" dirty="0"/>
              <a:t>. z </a:t>
            </a:r>
            <a:r>
              <a:rPr lang="en-GB" sz="1300" dirty="0" err="1"/>
              <a:t>Ústavu</a:t>
            </a:r>
            <a:r>
              <a:rPr lang="en-GB" sz="1300" dirty="0"/>
              <a:t> </a:t>
            </a:r>
            <a:r>
              <a:rPr lang="en-GB" sz="1300" dirty="0" err="1"/>
              <a:t>Anatomie</a:t>
            </a:r>
            <a:r>
              <a:rPr lang="en-GB" sz="1300" dirty="0"/>
              <a:t> 3. LF UK</a:t>
            </a:r>
            <a:br>
              <a:rPr lang="cs-CZ" dirty="0"/>
            </a:br>
            <a:endParaRPr lang="cs-CZ" dirty="0"/>
          </a:p>
        </p:txBody>
      </p:sp>
      <p:pic>
        <p:nvPicPr>
          <p:cNvPr id="12290" name="Picture 2" descr="VÃ½sledek obrÃ¡zku pro hematoencephalic barr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85184"/>
            <a:ext cx="3219450" cy="1666875"/>
          </a:xfrm>
          <a:prstGeom prst="rect">
            <a:avLst/>
          </a:prstGeom>
          <a:noFill/>
        </p:spPr>
      </p:pic>
      <p:pic>
        <p:nvPicPr>
          <p:cNvPr id="7" name="Obrázek 6" descr="ibnbjkdjjaemkcc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6044"/>
            <a:ext cx="4648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39341" y="1001633"/>
            <a:ext cx="29878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Reg</a:t>
            </a:r>
            <a:r>
              <a:rPr kumimoji="0" lang="cs-CZ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č. projektu:  CZ.02.2.69/0.0/0.0/16_015/0002362</a:t>
            </a:r>
            <a:endParaRPr kumimoji="0" lang="cs-CZ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Odlišnosti CNS od ostatních tkání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Hematoencefalická bariéra</a:t>
            </a:r>
          </a:p>
          <a:p>
            <a:r>
              <a:rPr lang="cs-CZ" dirty="0"/>
              <a:t>Nepřítomnost imunity typu </a:t>
            </a:r>
            <a:r>
              <a:rPr lang="cs-CZ" dirty="0" err="1"/>
              <a:t>monocyto</a:t>
            </a:r>
            <a:r>
              <a:rPr lang="cs-CZ" dirty="0"/>
              <a:t>-</a:t>
            </a:r>
            <a:r>
              <a:rPr lang="cs-CZ" dirty="0" err="1"/>
              <a:t>makrofágového</a:t>
            </a:r>
            <a:r>
              <a:rPr lang="cs-CZ" dirty="0"/>
              <a:t> systému</a:t>
            </a:r>
          </a:p>
          <a:p>
            <a:r>
              <a:rPr lang="cs-CZ" dirty="0"/>
              <a:t>Existence podpůrných buněk – astrocyty, </a:t>
            </a:r>
            <a:r>
              <a:rPr lang="cs-CZ" dirty="0" err="1"/>
              <a:t>oligodendrocyty</a:t>
            </a:r>
            <a:r>
              <a:rPr lang="cs-CZ" dirty="0"/>
              <a:t>, </a:t>
            </a:r>
            <a:r>
              <a:rPr lang="cs-CZ" dirty="0" err="1"/>
              <a:t>mikroglie</a:t>
            </a:r>
            <a:r>
              <a:rPr lang="cs-CZ" dirty="0"/>
              <a:t> a </a:t>
            </a:r>
            <a:r>
              <a:rPr lang="cs-CZ" dirty="0" err="1"/>
              <a:t>makroglie</a:t>
            </a:r>
            <a:endParaRPr lang="cs-CZ" dirty="0"/>
          </a:p>
          <a:p>
            <a:r>
              <a:rPr lang="cs-CZ" dirty="0"/>
              <a:t>Mozkomíšní mok namísto lymfy</a:t>
            </a:r>
          </a:p>
          <a:p>
            <a:r>
              <a:rPr lang="cs-CZ" dirty="0"/>
              <a:t>Místa, kde HB není vyvinuta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Hematoencefalická bariéra (HEB)</a:t>
            </a:r>
          </a:p>
        </p:txBody>
      </p:sp>
      <p:pic>
        <p:nvPicPr>
          <p:cNvPr id="1026" name="Picture 2" descr="VÃ½sledek obrÃ¡zku pro hematoencephalic barr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4608512" cy="5221572"/>
          </a:xfrm>
          <a:prstGeom prst="rect">
            <a:avLst/>
          </a:prstGeom>
          <a:noFill/>
        </p:spPr>
      </p:pic>
      <p:pic>
        <p:nvPicPr>
          <p:cNvPr id="1028" name="Picture 4" descr="VÃ½sledek obrÃ¡zku pro hematoencephalic barri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633175" y="1927665"/>
            <a:ext cx="4693505" cy="323168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148064" y="616530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Netters</a:t>
            </a:r>
            <a:r>
              <a:rPr lang="cs-CZ" dirty="0"/>
              <a:t>´s </a:t>
            </a:r>
            <a:r>
              <a:rPr lang="cs-CZ" dirty="0" err="1"/>
              <a:t>Essential</a:t>
            </a:r>
            <a:r>
              <a:rPr lang="cs-CZ" dirty="0"/>
              <a:t> Histology,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HEB nové poznatky</a:t>
            </a:r>
          </a:p>
        </p:txBody>
      </p:sp>
      <p:pic>
        <p:nvPicPr>
          <p:cNvPr id="19458" name="Picture 2" descr="VÃ½sledek obrÃ¡zku pro hematoencephalic barr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130330" cy="508700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740352" y="580526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Sweeney</a:t>
            </a:r>
            <a:r>
              <a:rPr lang="cs-CZ" dirty="0"/>
              <a:t>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.,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HEB a aplikace látek do CNS</a:t>
            </a:r>
          </a:p>
        </p:txBody>
      </p:sp>
      <p:pic>
        <p:nvPicPr>
          <p:cNvPr id="15362" name="Picture 2" descr="VÃ½sledek obrÃ¡zku pro hematoencephalic barr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55474"/>
            <a:ext cx="7416824" cy="520252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868144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Leuthardt</a:t>
            </a:r>
            <a:r>
              <a:rPr lang="cs-CZ" dirty="0"/>
              <a:t>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.,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Stárnutí HEB</a:t>
            </a:r>
          </a:p>
        </p:txBody>
      </p:sp>
      <p:pic>
        <p:nvPicPr>
          <p:cNvPr id="17410" name="Picture 2" descr="https://ars.els-cdn.com/content/image/1-s2.0-S0361923018300145-fx1_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399462" cy="529557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07504" y="602128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Bors</a:t>
            </a:r>
            <a:r>
              <a:rPr lang="cs-CZ" dirty="0"/>
              <a:t>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., 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HEB a Alzheimer?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HEB chrání neurony před faktory kolujícími v krevním oběhu</a:t>
            </a:r>
          </a:p>
          <a:p>
            <a:r>
              <a:rPr lang="cs-CZ" dirty="0"/>
              <a:t>Porušení HEB umožňuje vstup neurotoxických látek, buněk a patogenů souvisejících se zánětlivou reakcí v těle</a:t>
            </a:r>
          </a:p>
          <a:p>
            <a:r>
              <a:rPr lang="cs-CZ" dirty="0"/>
              <a:t>Zobrazovací techniky ukázaly dysfunkci HEB u AD a dalších </a:t>
            </a:r>
            <a:r>
              <a:rPr lang="cs-CZ" dirty="0" err="1"/>
              <a:t>neurodegenerativních</a:t>
            </a:r>
            <a:r>
              <a:rPr lang="cs-CZ" dirty="0"/>
              <a:t> onemocnění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Místa chybějící HEB</a:t>
            </a:r>
          </a:p>
        </p:txBody>
      </p:sp>
      <p:pic>
        <p:nvPicPr>
          <p:cNvPr id="21508" name="Picture 4" descr="https://www.researchgate.net/profile/Alexandru_Szathmari/publication/263474943/figure/fig1/AS:314873352343552@1452083065363/Location-of-different-Circumventricular-organs-CVOs-around-the-third-and-fourth_W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119388" cy="403244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1" descr="by-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215082"/>
            <a:ext cx="579438" cy="2063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Toto dílo podléhá licenci </a:t>
            </a:r>
            <a:r>
              <a:rPr kumimoji="0" lang="cs-CZ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Creative</a:t>
            </a:r>
            <a:r>
              <a: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 </a:t>
            </a:r>
            <a:r>
              <a:rPr kumimoji="0" lang="cs-CZ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Commons</a:t>
            </a:r>
            <a:r>
              <a: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 licenci 4.0 Mezinárodní Licence</a:t>
            </a:r>
            <a:r>
              <a: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165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SimSun</vt:lpstr>
      <vt:lpstr>SimSun</vt:lpstr>
      <vt:lpstr>Arial</vt:lpstr>
      <vt:lpstr>Calibri</vt:lpstr>
      <vt:lpstr>Times New Roman</vt:lpstr>
      <vt:lpstr>Motiv sady Office</vt:lpstr>
      <vt:lpstr>Alzheimerova nemoc a stres II Autor: kolektiv autorů pod vedením prof. MUDr. Petra Zacha, CSc. z Ústavu Anatomie 3. LF UK </vt:lpstr>
      <vt:lpstr>Odlišnosti CNS od ostatních tkání</vt:lpstr>
      <vt:lpstr>Hematoencefalická bariéra (HEB)</vt:lpstr>
      <vt:lpstr>HEB nové poznatky</vt:lpstr>
      <vt:lpstr>HEB a aplikace látek do CNS</vt:lpstr>
      <vt:lpstr>Stárnutí HEB</vt:lpstr>
      <vt:lpstr>HEB a Alzheimer?</vt:lpstr>
      <vt:lpstr>Místa chybějící HEB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Alzheimerova nemoc zánětem?</dc:title>
  <dc:creator>Houba neznalá</dc:creator>
  <cp:lastModifiedBy>Martina Krčková</cp:lastModifiedBy>
  <cp:revision>26</cp:revision>
  <dcterms:created xsi:type="dcterms:W3CDTF">2019-07-05T06:59:43Z</dcterms:created>
  <dcterms:modified xsi:type="dcterms:W3CDTF">2024-02-21T11:10:42Z</dcterms:modified>
</cp:coreProperties>
</file>